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FE73-AA22-4080-A5F1-E928B1A95092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356B1-7C15-4D96-9F82-395D40890CB3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71138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6991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54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80973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2110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50796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22642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3680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01498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11781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8893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53463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754B7-8B89-469B-BDE6-4C8B7D7BA483}" type="datetimeFigureOut">
              <a:rPr lang="sr-Latn-CS" smtClean="0"/>
              <a:t>14.5.2013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76E5-3257-4464-964D-31BD52889A7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1295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7" y="-46204"/>
            <a:ext cx="9189048" cy="68932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logo CG KO CIG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048" y="-35265"/>
            <a:ext cx="2057400" cy="1423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765" y="-8709"/>
            <a:ext cx="1262235" cy="125572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38400" y="304799"/>
            <a:ext cx="4876800" cy="830997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algn="ctr"/>
            <a:r>
              <a:rPr lang="sr-Latn-C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CG KO CIGRE</a:t>
            </a:r>
            <a:endParaRPr lang="sr-Latn-C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647582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000" dirty="0" err="1" smtClean="0"/>
              <a:t>Pržno</a:t>
            </a:r>
            <a:r>
              <a:rPr lang="sr-Latn-CS" sz="2000" dirty="0" smtClean="0"/>
              <a:t>, Maj 2013. godine</a:t>
            </a:r>
            <a:endParaRPr lang="sr-Latn-C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2362200"/>
            <a:ext cx="5867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Odre</a:t>
            </a:r>
            <a:r>
              <a:rPr lang="sr-Latn-C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đ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ivanje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pogodnih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lokacija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za</a:t>
            </a:r>
            <a:r>
              <a:rPr lang="sr-Latn-C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kori</a:t>
            </a:r>
            <a:r>
              <a:rPr lang="sr-Latn-C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šćenje</a:t>
            </a:r>
            <a:r>
              <a:rPr lang="sr-Latn-C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Sunčeve energije</a:t>
            </a:r>
          </a:p>
          <a:p>
            <a:endParaRPr lang="sr-Latn-CS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4543357"/>
            <a:ext cx="3733800" cy="129266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endParaRPr lang="sr-Latn-CS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sr-Latn-C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Prof. dr. Škuletić Sreten</a:t>
            </a:r>
          </a:p>
          <a:p>
            <a:pPr algn="ctr"/>
            <a:r>
              <a:rPr lang="sr-Latn-C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Doc</a:t>
            </a:r>
            <a:r>
              <a:rPr lang="sr-Latn-C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dr. Radulović Vladan</a:t>
            </a:r>
          </a:p>
          <a:p>
            <a:pPr algn="ctr"/>
            <a:r>
              <a:rPr lang="sr-Latn-CS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Spec</a:t>
            </a:r>
            <a:r>
              <a:rPr lang="sr-Latn-C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Sci. Stešević Ivan</a:t>
            </a:r>
            <a:endParaRPr lang="sr-Latn-C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09800" y="1387888"/>
            <a:ext cx="5257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34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43" y="1"/>
            <a:ext cx="9530072" cy="71490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066800" y="2362200"/>
            <a:ext cx="7620000" cy="25908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sr-Latn-C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HVALA </a:t>
            </a:r>
            <a:r>
              <a:rPr lang="en-US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</a:t>
            </a:r>
            <a:r>
              <a:rPr lang="sr-Latn-C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PAŽNJI!</a:t>
            </a:r>
          </a:p>
          <a:p>
            <a:pPr algn="ctr"/>
            <a:r>
              <a:rPr lang="sr-Latn-C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PITANJA</a:t>
            </a:r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?</a:t>
            </a:r>
            <a:endParaRPr lang="sr-Latn-CS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380999"/>
            <a:ext cx="4876800" cy="1066801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algn="ctr"/>
            <a:r>
              <a:rPr lang="sr-Latn-C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CG KO CIGRE</a:t>
            </a:r>
            <a:endParaRPr lang="sr-Latn-C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1636728"/>
            <a:ext cx="5943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logo CG KO CIG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54" y="213575"/>
            <a:ext cx="2057400" cy="1423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583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941" y="-88125"/>
            <a:ext cx="9189048" cy="68932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61121" y="381000"/>
            <a:ext cx="5562600" cy="7620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sr-Latn-C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Zadatak rada:</a:t>
            </a:r>
            <a:endParaRPr lang="sr-Latn-C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85800" y="1905000"/>
            <a:ext cx="8382000" cy="13271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2209800"/>
            <a:ext cx="6324600" cy="92333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sr-Latn-CS" i="1" dirty="0" smtClean="0">
                <a:solidFill>
                  <a:srgbClr val="FF0000"/>
                </a:solidFill>
                <a:latin typeface="Arial Black" pitchFamily="34" charset="0"/>
              </a:rPr>
              <a:t>Da se na osnovu teorijskog  znanja o kretanju, položaju i zračenju Sunca odrede najbolje lokacije za postavljanje solarnih panela</a:t>
            </a:r>
          </a:p>
          <a:p>
            <a:endParaRPr lang="sr-Latn-CS" dirty="0"/>
          </a:p>
        </p:txBody>
      </p:sp>
      <p:sp>
        <p:nvSpPr>
          <p:cNvPr id="12" name="Down Arrow 11"/>
          <p:cNvSpPr/>
          <p:nvPr/>
        </p:nvSpPr>
        <p:spPr>
          <a:xfrm rot="1576661">
            <a:off x="2096304" y="3231430"/>
            <a:ext cx="325051" cy="1217469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4" name="Down Arrow 13"/>
          <p:cNvSpPr/>
          <p:nvPr/>
        </p:nvSpPr>
        <p:spPr>
          <a:xfrm rot="16200000">
            <a:off x="4451922" y="5148962"/>
            <a:ext cx="381000" cy="122578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6" name="Oval 15"/>
          <p:cNvSpPr/>
          <p:nvPr/>
        </p:nvSpPr>
        <p:spPr>
          <a:xfrm>
            <a:off x="5638800" y="4724400"/>
            <a:ext cx="3124200" cy="167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7" name="TextBox 16"/>
          <p:cNvSpPr txBox="1"/>
          <p:nvPr/>
        </p:nvSpPr>
        <p:spPr>
          <a:xfrm>
            <a:off x="838200" y="50292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>
                <a:solidFill>
                  <a:srgbClr val="FF0000"/>
                </a:solidFill>
                <a:latin typeface="Arial Black" pitchFamily="34" charset="0"/>
              </a:rPr>
              <a:t>Nemogućnost modelovanja oblačnosti</a:t>
            </a:r>
            <a:endParaRPr lang="sr-Latn-CS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6270170" y="5239434"/>
            <a:ext cx="1883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>
                <a:solidFill>
                  <a:srgbClr val="FF0000"/>
                </a:solidFill>
                <a:latin typeface="Arial Black" pitchFamily="34" charset="0"/>
              </a:rPr>
              <a:t>Mjerenja sa </a:t>
            </a:r>
          </a:p>
          <a:p>
            <a:pPr algn="ctr"/>
            <a:r>
              <a:rPr lang="sr-Latn-CS" i="1" dirty="0" smtClean="0">
                <a:solidFill>
                  <a:srgbClr val="FF0000"/>
                </a:solidFill>
                <a:latin typeface="Arial Black" pitchFamily="34" charset="0"/>
              </a:rPr>
              <a:t>Zemlje</a:t>
            </a:r>
            <a:endParaRPr lang="sr-Latn-CS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20238703">
            <a:off x="6934200" y="3384560"/>
            <a:ext cx="381000" cy="122578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21" name="Cloud Callout 20"/>
          <p:cNvSpPr/>
          <p:nvPr/>
        </p:nvSpPr>
        <p:spPr>
          <a:xfrm>
            <a:off x="457200" y="4636398"/>
            <a:ext cx="3124200" cy="1764402"/>
          </a:xfrm>
          <a:prstGeom prst="cloud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pic>
        <p:nvPicPr>
          <p:cNvPr id="13" name="Picture 12" descr="logo CG KO CIG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048" y="-88125"/>
            <a:ext cx="1721448" cy="1307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481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4" grpId="0" animBg="1"/>
      <p:bldP spid="16" grpId="0" animBg="1"/>
      <p:bldP spid="17" grpId="0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787" y="-88125"/>
            <a:ext cx="9189048" cy="68932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303" y="1932709"/>
            <a:ext cx="647700" cy="5468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2169112"/>
            <a:ext cx="1455102" cy="1455102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637" y="1570972"/>
            <a:ext cx="5410200" cy="26523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00200" y="727862"/>
            <a:ext cx="5990953" cy="4913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sr-Latn-C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Položaj Sunca u odnosu na Zemlju</a:t>
            </a:r>
            <a:endParaRPr lang="sr-Latn-C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69549" y="4536757"/>
                <a:ext cx="3405325" cy="1768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000" dirty="0"/>
                  <a:t> </a:t>
                </a:r>
                <a:r>
                  <a:rPr lang="hr-HR" sz="2000" b="1" i="1" dirty="0"/>
                  <a:t>δ=23.45sin</a:t>
                </a:r>
                <a14:m>
                  <m:oMath xmlns:m="http://schemas.openxmlformats.org/officeDocument/2006/math">
                    <m:r>
                      <a:rPr lang="hr-HR" sz="2000" b="1" i="1">
                        <a:latin typeface="Cambria Math"/>
                      </a:rPr>
                      <m:t>[</m:t>
                    </m:r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hr-HR" sz="2000" b="1" i="1">
                            <a:latin typeface="Cambria Math"/>
                          </a:rPr>
                          <m:t>𝟑𝟔𝟎</m:t>
                        </m:r>
                      </m:num>
                      <m:den>
                        <m:r>
                          <a:rPr lang="hr-HR" sz="2000" b="1" i="1">
                            <a:latin typeface="Cambria Math"/>
                          </a:rPr>
                          <m:t>𝟑𝟔𝟓</m:t>
                        </m:r>
                      </m:den>
                    </m:f>
                    <m:r>
                      <a:rPr lang="hr-HR" sz="2000" b="1" i="1">
                        <a:latin typeface="Cambria Math"/>
                      </a:rPr>
                      <m:t>(</m:t>
                    </m:r>
                    <m:r>
                      <a:rPr lang="hr-HR" sz="2000" b="1" i="1">
                        <a:latin typeface="Cambria Math"/>
                      </a:rPr>
                      <m:t>𝒏</m:t>
                    </m:r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>
                        <a:latin typeface="Cambria Math"/>
                      </a:rPr>
                      <m:t>𝟖𝟏</m:t>
                    </m:r>
                    <m:r>
                      <a:rPr lang="hr-HR" sz="2000" b="1" i="1">
                        <a:latin typeface="Cambria Math"/>
                      </a:rPr>
                      <m:t>)]</m:t>
                    </m:r>
                  </m:oMath>
                </a14:m>
                <a:r>
                  <a:rPr lang="hr-HR" sz="2000" b="1" i="1" dirty="0"/>
                  <a:t> </a:t>
                </a:r>
                <a:endParaRPr lang="hr-HR" sz="2000" b="1" i="1" dirty="0" smtClean="0"/>
              </a:p>
              <a:p>
                <a:endParaRPr lang="hr-HR" sz="2000" b="1" i="1" dirty="0"/>
              </a:p>
              <a:p>
                <a:r>
                  <a:rPr lang="en-US" sz="2000" b="1" i="1" dirty="0"/>
                  <a:t>sin β=</a:t>
                </a:r>
                <a:r>
                  <a:rPr lang="en-US" sz="2000" b="1" i="1" dirty="0" err="1"/>
                  <a:t>cosLcos</a:t>
                </a:r>
                <a:r>
                  <a:rPr lang="hr-HR" sz="2000" b="1" i="1" dirty="0" err="1"/>
                  <a:t>δcosH</a:t>
                </a:r>
                <a:r>
                  <a:rPr lang="hr-HR" sz="2000" b="1" i="1" dirty="0"/>
                  <a:t>+</a:t>
                </a:r>
                <a:r>
                  <a:rPr lang="hr-HR" sz="2000" b="1" i="1" dirty="0" err="1"/>
                  <a:t>sinLsin</a:t>
                </a:r>
                <a:r>
                  <a:rPr lang="hr-HR" sz="2000" b="1" i="1" dirty="0"/>
                  <a:t> δ </a:t>
                </a:r>
                <a:endParaRPr lang="hr-HR" sz="2000" b="1" i="1" dirty="0" smtClean="0"/>
              </a:p>
              <a:p>
                <a:endParaRPr lang="hr-HR" sz="2000" b="1" i="1" dirty="0"/>
              </a:p>
              <a:p>
                <a:r>
                  <a:rPr lang="hr-HR" sz="2000" b="1" i="1" dirty="0"/>
                  <a:t>H=15</a:t>
                </a:r>
                <a:r>
                  <a:rPr lang="hr-HR" sz="2000" b="1" i="1" baseline="30000" dirty="0"/>
                  <a:t>o</a:t>
                </a:r>
                <a:r>
                  <a:rPr lang="hr-HR" sz="2000" b="1" i="1" dirty="0"/>
                  <a:t>*(broj sati do podneva)</a:t>
                </a:r>
                <a:endParaRPr lang="sr-Latn-CS" sz="2000" b="1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549" y="4536757"/>
                <a:ext cx="3405325" cy="1768048"/>
              </a:xfrm>
              <a:prstGeom prst="rect">
                <a:avLst/>
              </a:prstGeom>
              <a:blipFill rotWithShape="1">
                <a:blip r:embed="rId7"/>
                <a:stretch>
                  <a:fillRect l="-1971" b="-5172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48200"/>
            <a:ext cx="4190999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68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00521 0.2229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1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-0.07801 C 0.01441 -0.07801 0.02987 -0.05578 0.02987 -0.02801 C 0.02987 -0.00069 0.01441 0.02199 -0.00434 0.02199 C -0.02291 0.02199 -0.03784 -0.00069 -0.03784 -0.02801 C -0.03784 -0.05578 -0.02291 -0.07801 -0.00434 -0.07801 Z " pathEditMode="relative" rAng="0" ptsTypes="fffff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44" y="-297619"/>
            <a:ext cx="9492343" cy="7120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295400" y="228600"/>
            <a:ext cx="6019800" cy="12954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Sunčevo zračenje na površini Zemlje</a:t>
            </a:r>
          </a:p>
          <a:p>
            <a:endParaRPr lang="sr-Latn-CS" dirty="0"/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6200"/>
            <a:ext cx="4800600" cy="2362200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4800600" cy="2209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29200" y="1905000"/>
                <a:ext cx="3886200" cy="3397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sz="2000" b="1" i="1" dirty="0" err="1"/>
                  <a:t>Ibc</a:t>
                </a:r>
                <a:r>
                  <a:rPr lang="hr-HR" sz="2000" b="1" i="1" dirty="0"/>
                  <a:t>=</a:t>
                </a:r>
                <a:r>
                  <a:rPr lang="hr-HR" sz="2000" b="1" i="1" dirty="0" err="1"/>
                  <a:t>Ib</a:t>
                </a:r>
                <a:r>
                  <a:rPr lang="hr-HR" sz="2000" b="1" i="1" dirty="0"/>
                  <a:t>*</a:t>
                </a:r>
                <a:r>
                  <a:rPr lang="hr-HR" sz="2000" b="1" i="1" dirty="0" err="1"/>
                  <a:t>cosϑ</a:t>
                </a:r>
                <a:r>
                  <a:rPr lang="hr-HR" sz="2000" b="1" i="1" dirty="0"/>
                  <a:t>  </a:t>
                </a:r>
                <a:r>
                  <a:rPr lang="hr-HR" sz="2000" b="1" i="1" dirty="0" smtClean="0"/>
                  <a:t> </a:t>
                </a:r>
                <a:r>
                  <a:rPr lang="en-US" sz="2000" b="1" i="1" dirty="0" smtClean="0"/>
                  <a:t>=f(</a:t>
                </a:r>
                <a:r>
                  <a:rPr lang="hr-HR" sz="2000" b="1" i="1" dirty="0" smtClean="0"/>
                  <a:t>β</a:t>
                </a:r>
                <a:r>
                  <a:rPr lang="en-US" sz="2000" b="1" i="1" dirty="0" smtClean="0"/>
                  <a:t>,</a:t>
                </a:r>
                <a:r>
                  <a:rPr lang="hr-HR" sz="2000" b="1" i="1" dirty="0" smtClean="0"/>
                  <a:t> δ</a:t>
                </a:r>
                <a:r>
                  <a:rPr lang="en-US" sz="2000" b="1" i="1" dirty="0" smtClean="0"/>
                  <a:t>,H )</a:t>
                </a:r>
                <a:r>
                  <a:rPr lang="hr-HR" sz="2000" b="1" i="1" dirty="0" smtClean="0"/>
                  <a:t>    </a:t>
                </a:r>
                <a:r>
                  <a:rPr lang="en-US" sz="2000" b="1" i="1" dirty="0" smtClean="0"/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𝒎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000" b="1" i="1">
                        <a:latin typeface="Cambria Math"/>
                      </a:rPr>
                      <m:t>]</m:t>
                    </m:r>
                  </m:oMath>
                </a14:m>
                <a:r>
                  <a:rPr lang="hr-HR" sz="2000" b="1" i="1" dirty="0"/>
                  <a:t> </a:t>
                </a:r>
                <a:endParaRPr lang="hr-HR" sz="2000" b="1" i="1" dirty="0" smtClean="0"/>
              </a:p>
              <a:p>
                <a:endParaRPr lang="hr-HR" sz="2000" b="1" i="1" dirty="0"/>
              </a:p>
              <a:p>
                <a:r>
                  <a:rPr lang="hr-HR" sz="2000" b="1" i="1" dirty="0" err="1" smtClean="0"/>
                  <a:t>cosϑ</a:t>
                </a:r>
                <a:r>
                  <a:rPr lang="hr-HR" sz="2000" b="1" i="1" dirty="0" smtClean="0"/>
                  <a:t>=</a:t>
                </a:r>
                <a:r>
                  <a:rPr lang="hr-HR" sz="2000" b="1" i="1" dirty="0" err="1" smtClean="0"/>
                  <a:t>cosβcos</a:t>
                </a:r>
                <a:r>
                  <a:rPr lang="hr-HR" sz="2000" b="1" i="1" dirty="0" smtClean="0"/>
                  <a:t>(</a:t>
                </a:r>
                <a:r>
                  <a:rPr lang="hr-HR" sz="2000" b="1" i="1" dirty="0" err="1" smtClean="0"/>
                  <a:t>Φ</a:t>
                </a:r>
                <a:r>
                  <a:rPr lang="hr-HR" sz="2000" b="1" i="1" baseline="-25000" dirty="0" err="1" smtClean="0"/>
                  <a:t>s</a:t>
                </a:r>
                <a:r>
                  <a:rPr lang="en-US" sz="2000" b="1" i="1" dirty="0"/>
                  <a:t>-</a:t>
                </a:r>
                <a:r>
                  <a:rPr lang="hr-HR" sz="2000" b="1" i="1" dirty="0" err="1" smtClean="0"/>
                  <a:t>Φ</a:t>
                </a:r>
                <a:r>
                  <a:rPr lang="hr-HR" sz="2000" b="1" i="1" baseline="-25000" dirty="0" err="1" smtClean="0"/>
                  <a:t>c</a:t>
                </a:r>
                <a:r>
                  <a:rPr lang="hr-HR" sz="2000" b="1" i="1" dirty="0" smtClean="0"/>
                  <a:t>)</a:t>
                </a:r>
                <a:r>
                  <a:rPr lang="hr-HR" sz="2000" b="1" i="1" dirty="0" err="1" smtClean="0"/>
                  <a:t>sinΣ</a:t>
                </a:r>
                <a:r>
                  <a:rPr lang="hr-HR" sz="2000" b="1" i="1" dirty="0" smtClean="0"/>
                  <a:t>+</a:t>
                </a:r>
                <a:r>
                  <a:rPr lang="hr-HR" sz="2000" b="1" i="1" dirty="0" err="1" smtClean="0"/>
                  <a:t>sinβcosΣ</a:t>
                </a:r>
                <a:endParaRPr lang="hr-HR" sz="2000" b="1" i="1" dirty="0" smtClean="0"/>
              </a:p>
              <a:p>
                <a:endParaRPr lang="hr-HR" sz="2000" b="1" i="1" dirty="0"/>
              </a:p>
              <a:p>
                <a:r>
                  <a:rPr lang="hr-HR" sz="2000" b="1" i="1" dirty="0"/>
                  <a:t> </a:t>
                </a:r>
                <a:r>
                  <a:rPr lang="hr-HR" sz="2000" b="1" i="1" dirty="0" err="1"/>
                  <a:t>Idc</a:t>
                </a:r>
                <a:r>
                  <a:rPr lang="hr-HR" sz="2000" b="1" i="1" dirty="0"/>
                  <a:t>=</a:t>
                </a:r>
                <a:r>
                  <a:rPr lang="hr-HR" sz="2000" b="1" i="1" dirty="0" err="1"/>
                  <a:t>Id</a:t>
                </a:r>
                <a:r>
                  <a:rPr lang="hr-HR" sz="2000" b="1" i="1" dirty="0"/>
                  <a:t>*</a:t>
                </a:r>
                <a:r>
                  <a:rPr lang="en-US" sz="2000" b="1" i="1" dirty="0"/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  <m:r>
                          <a:rPr lang="en-US" sz="2000" b="1" i="1">
                            <a:latin typeface="Cambria Math"/>
                          </a:rPr>
                          <m:t>+</m:t>
                        </m:r>
                        <m:r>
                          <a:rPr lang="en-US" sz="2000" b="1" i="1">
                            <a:latin typeface="Cambria Math"/>
                          </a:rPr>
                          <m:t>𝒄𝒐𝒔</m:t>
                        </m:r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i="1" dirty="0"/>
                  <a:t>]      </a:t>
                </a:r>
                <a:r>
                  <a:rPr lang="sr-Latn-CS" sz="2000" b="1" i="1" dirty="0" smtClean="0"/>
                  <a:t>             </a:t>
                </a:r>
                <a:r>
                  <a:rPr lang="en-US" sz="2000" b="1" i="1" dirty="0" smtClean="0"/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𝒎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000" b="1" i="1">
                        <a:latin typeface="Cambria Math"/>
                      </a:rPr>
                      <m:t>]</m:t>
                    </m:r>
                  </m:oMath>
                </a14:m>
                <a:r>
                  <a:rPr lang="en-US" sz="2000" b="1" i="1" dirty="0"/>
                  <a:t> </a:t>
                </a:r>
                <a:endParaRPr lang="sr-Latn-CS" sz="2000" b="1" i="1" dirty="0" smtClean="0"/>
              </a:p>
              <a:p>
                <a:endParaRPr lang="sr-Latn-CS" sz="2000" b="1" i="1" dirty="0"/>
              </a:p>
              <a:p>
                <a:r>
                  <a:rPr lang="hr-HR" sz="2000" b="1" i="1" dirty="0"/>
                  <a:t> </a:t>
                </a:r>
                <a:r>
                  <a:rPr lang="hr-HR" sz="2000" b="1" i="1" dirty="0" err="1"/>
                  <a:t>Irc</a:t>
                </a:r>
                <a:r>
                  <a:rPr lang="hr-HR" sz="2000" b="1" i="1" dirty="0"/>
                  <a:t>= </a:t>
                </a:r>
                <a:r>
                  <a:rPr lang="hr-HR" sz="2000" b="1" i="1" dirty="0" smtClean="0"/>
                  <a:t>ρ(</a:t>
                </a:r>
                <a:r>
                  <a:rPr lang="hr-HR" sz="2000" b="1" i="1" dirty="0" err="1" smtClean="0"/>
                  <a:t>Ib</a:t>
                </a:r>
                <a:r>
                  <a:rPr lang="en-US" sz="2000" b="1" i="1" dirty="0" smtClean="0"/>
                  <a:t>c</a:t>
                </a:r>
                <a:r>
                  <a:rPr lang="hr-HR" sz="2000" b="1" i="1" dirty="0" smtClean="0"/>
                  <a:t>*</a:t>
                </a:r>
                <a:r>
                  <a:rPr lang="hr-HR" sz="2000" b="1" i="1" dirty="0" err="1" smtClean="0"/>
                  <a:t>Id</a:t>
                </a:r>
                <a:r>
                  <a:rPr lang="hr-HR" sz="2000" b="1" i="1" dirty="0"/>
                  <a:t>)*</a:t>
                </a:r>
                <a:r>
                  <a:rPr lang="en-US" sz="2000" b="1" i="1" dirty="0"/>
                  <a:t>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𝒄𝒐𝒔</m:t>
                        </m:r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i="1" dirty="0"/>
                  <a:t>] </a:t>
                </a:r>
                <a:r>
                  <a:rPr lang="sr-Latn-CS" sz="2000" b="1" i="1" dirty="0" smtClean="0"/>
                  <a:t>     </a:t>
                </a:r>
                <a:r>
                  <a:rPr lang="en-US" sz="2000" b="1" i="1" dirty="0" smtClean="0"/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𝒎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000" b="1" i="1">
                        <a:latin typeface="Cambria Math"/>
                      </a:rPr>
                      <m:t>]</m:t>
                    </m:r>
                  </m:oMath>
                </a14:m>
                <a:r>
                  <a:rPr lang="en-US" sz="2000" b="1" i="1" dirty="0"/>
                  <a:t> </a:t>
                </a:r>
                <a:endParaRPr lang="sr-Latn-CS" sz="2000" b="1" i="1" dirty="0" smtClean="0"/>
              </a:p>
              <a:p>
                <a:endParaRPr lang="sr-Latn-CS" sz="2000" b="1" i="1" dirty="0"/>
              </a:p>
              <a:p>
                <a:r>
                  <a:rPr lang="hr-HR" sz="2000" b="1" i="1" dirty="0"/>
                  <a:t> </a:t>
                </a:r>
                <a:r>
                  <a:rPr lang="hr-HR" sz="2000" b="1" i="1" dirty="0" err="1"/>
                  <a:t>I</a:t>
                </a:r>
                <a:r>
                  <a:rPr lang="hr-HR" sz="2000" b="1" i="1" baseline="-25000" dirty="0" err="1"/>
                  <a:t>ukupno</a:t>
                </a:r>
                <a:r>
                  <a:rPr lang="hr-HR" sz="2000" b="1" i="1" dirty="0"/>
                  <a:t>=</a:t>
                </a:r>
                <a:r>
                  <a:rPr lang="hr-HR" sz="2000" b="1" i="1" dirty="0" err="1"/>
                  <a:t>Ibc</a:t>
                </a:r>
                <a:r>
                  <a:rPr lang="hr-HR" sz="2000" b="1" i="1" dirty="0"/>
                  <a:t>+</a:t>
                </a:r>
                <a:r>
                  <a:rPr lang="hr-HR" sz="2000" b="1" i="1" dirty="0" err="1"/>
                  <a:t>Idc</a:t>
                </a:r>
                <a:r>
                  <a:rPr lang="hr-HR" sz="2000" b="1" i="1" dirty="0"/>
                  <a:t>+</a:t>
                </a:r>
                <a:r>
                  <a:rPr lang="hr-HR" sz="2000" b="1" i="1" dirty="0" err="1"/>
                  <a:t>Irc</a:t>
                </a:r>
                <a:r>
                  <a:rPr lang="hr-HR" sz="2000" b="1" i="1" dirty="0"/>
                  <a:t> </a:t>
                </a:r>
                <a:r>
                  <a:rPr lang="hr-HR" sz="2000" b="1" i="1" dirty="0" smtClean="0"/>
                  <a:t>              </a:t>
                </a:r>
                <a:r>
                  <a:rPr lang="en-US" sz="2000" b="1" i="1" dirty="0" smtClean="0"/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𝒎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000" b="1" i="1">
                        <a:latin typeface="Cambria Math"/>
                      </a:rPr>
                      <m:t>]</m:t>
                    </m:r>
                  </m:oMath>
                </a14:m>
                <a:r>
                  <a:rPr lang="en-US" sz="2000" b="1" i="1" dirty="0"/>
                  <a:t> </a:t>
                </a:r>
                <a:endParaRPr lang="sr-Latn-CS" sz="2000" b="1" i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905000"/>
                <a:ext cx="3886200" cy="3397661"/>
              </a:xfrm>
              <a:prstGeom prst="rect">
                <a:avLst/>
              </a:prstGeom>
              <a:blipFill rotWithShape="1">
                <a:blip r:embed="rId6"/>
                <a:stretch>
                  <a:fillRect l="-1567" b="-539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13" y="1221807"/>
            <a:ext cx="914400" cy="7719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04" y="3886200"/>
            <a:ext cx="806087" cy="68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332" y="-297620"/>
            <a:ext cx="9492343" cy="7120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295400" y="228600"/>
            <a:ext cx="6781800" cy="6858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GUI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za</a:t>
            </a:r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prora</a:t>
            </a:r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čun </a:t>
            </a:r>
            <a:r>
              <a:rPr lang="sr-Latn-C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inteziteta</a:t>
            </a:r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 Sunčevog zračenja</a:t>
            </a:r>
            <a:endParaRPr lang="sr-Latn-C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 Black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429000" y="1295400"/>
            <a:ext cx="17526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7" name="TextBox 6"/>
          <p:cNvSpPr txBox="1"/>
          <p:nvPr/>
        </p:nvSpPr>
        <p:spPr>
          <a:xfrm>
            <a:off x="3759926" y="138644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START</a:t>
            </a:r>
            <a:endParaRPr lang="sr-Latn-CS" i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05300" y="18288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>
            <a:off x="2971800" y="2133600"/>
            <a:ext cx="2819400" cy="685800"/>
          </a:xfrm>
          <a:prstGeom prst="flowChartManualOpe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1" name="TextBox 10"/>
          <p:cNvSpPr txBox="1"/>
          <p:nvPr/>
        </p:nvSpPr>
        <p:spPr>
          <a:xfrm>
            <a:off x="3200400" y="2133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Geografska širina, mjesec</a:t>
            </a:r>
            <a:endParaRPr lang="sr-Latn-CS" i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93326" y="29718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200400" y="3262772"/>
            <a:ext cx="2362200" cy="9282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4" name="TextBox 13"/>
          <p:cNvSpPr txBox="1"/>
          <p:nvPr/>
        </p:nvSpPr>
        <p:spPr>
          <a:xfrm>
            <a:off x="3429000" y="3352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Izračunava se </a:t>
            </a:r>
            <a:r>
              <a:rPr lang="hr-HR" i="1" dirty="0" smtClean="0"/>
              <a:t>δ i određuje se H</a:t>
            </a:r>
            <a:endParaRPr lang="sr-Latn-CS" i="1" dirty="0"/>
          </a:p>
        </p:txBody>
      </p:sp>
      <p:sp>
        <p:nvSpPr>
          <p:cNvPr id="17" name="TextBox 16"/>
          <p:cNvSpPr txBox="1"/>
          <p:nvPr/>
        </p:nvSpPr>
        <p:spPr>
          <a:xfrm rot="20672362">
            <a:off x="6125210" y="2849751"/>
            <a:ext cx="3010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sin β=</a:t>
            </a:r>
            <a:r>
              <a:rPr lang="en-US" b="1" i="1" dirty="0" err="1" smtClean="0"/>
              <a:t>cosLcos</a:t>
            </a:r>
            <a:r>
              <a:rPr lang="hr-HR" b="1" i="1" dirty="0" err="1" smtClean="0"/>
              <a:t>δcosH</a:t>
            </a:r>
            <a:r>
              <a:rPr lang="hr-HR" b="1" i="1" dirty="0" smtClean="0"/>
              <a:t>+</a:t>
            </a:r>
            <a:r>
              <a:rPr lang="hr-HR" b="1" i="1" dirty="0" err="1" smtClean="0"/>
              <a:t>sinLsin</a:t>
            </a:r>
            <a:r>
              <a:rPr lang="hr-HR" b="1" i="1" dirty="0" smtClean="0"/>
              <a:t> δ </a:t>
            </a:r>
          </a:p>
          <a:p>
            <a:endParaRPr lang="sr-Latn-C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165259">
                <a:off x="81174" y="2889812"/>
                <a:ext cx="273582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b="1" i="1" dirty="0" smtClean="0"/>
                  <a:t>δ=23.45sin</a:t>
                </a:r>
                <a14:m>
                  <m:oMath xmlns:m="http://schemas.openxmlformats.org/officeDocument/2006/math">
                    <m:r>
                      <a:rPr lang="hr-HR" b="1" i="1">
                        <a:latin typeface="Cambria Math"/>
                      </a:rPr>
                      <m:t>[</m:t>
                    </m:r>
                    <m:f>
                      <m:fPr>
                        <m:ctrlPr>
                          <a:rPr lang="sr-Latn-C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hr-HR" b="1" i="1">
                            <a:latin typeface="Cambria Math"/>
                          </a:rPr>
                          <m:t>𝟑𝟔𝟎</m:t>
                        </m:r>
                      </m:num>
                      <m:den>
                        <m:r>
                          <a:rPr lang="hr-HR" b="1" i="1">
                            <a:latin typeface="Cambria Math"/>
                          </a:rPr>
                          <m:t>𝟑𝟔𝟓</m:t>
                        </m:r>
                      </m:den>
                    </m:f>
                    <m:r>
                      <a:rPr lang="hr-HR" b="1" i="1">
                        <a:latin typeface="Cambria Math"/>
                      </a:rPr>
                      <m:t>(</m:t>
                    </m:r>
                    <m:r>
                      <a:rPr lang="hr-HR" b="1" i="1">
                        <a:latin typeface="Cambria Math"/>
                      </a:rPr>
                      <m:t>𝒏</m:t>
                    </m:r>
                    <m:r>
                      <a:rPr lang="en-US" b="1" i="1">
                        <a:latin typeface="Cambria Math"/>
                      </a:rPr>
                      <m:t>−</m:t>
                    </m:r>
                    <m:r>
                      <a:rPr lang="en-US" b="1" i="1">
                        <a:latin typeface="Cambria Math"/>
                      </a:rPr>
                      <m:t>𝟖𝟏</m:t>
                    </m:r>
                    <m:r>
                      <a:rPr lang="hr-HR" b="1" i="1">
                        <a:latin typeface="Cambria Math"/>
                      </a:rPr>
                      <m:t>)]</m:t>
                    </m:r>
                  </m:oMath>
                </a14:m>
                <a:endParaRPr lang="sr-Latn-C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165259">
                <a:off x="81174" y="2889812"/>
                <a:ext cx="2735827" cy="492443"/>
              </a:xfrm>
              <a:prstGeom prst="rect">
                <a:avLst/>
              </a:prstGeom>
              <a:blipFill rotWithShape="1">
                <a:blip r:embed="rId4"/>
                <a:stretch>
                  <a:fillRect l="-1996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 rot="20102305">
            <a:off x="5963196" y="211123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 i="1" dirty="0" smtClean="0"/>
              <a:t>Za prvi dan u mjesecu</a:t>
            </a:r>
            <a:endParaRPr lang="sr-Latn-CS" b="1" i="1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105400" y="2819400"/>
            <a:ext cx="867035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105400" y="3429000"/>
            <a:ext cx="988123" cy="3940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2821039" y="3429000"/>
            <a:ext cx="20557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00400" y="4572000"/>
            <a:ext cx="2362200" cy="798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93326" y="42672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29000" y="4724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Izračunava se Ib i Id  za </a:t>
            </a:r>
            <a:r>
              <a:rPr lang="en-US" i="1" dirty="0" err="1" smtClean="0"/>
              <a:t>prvi</a:t>
            </a:r>
            <a:r>
              <a:rPr lang="en-US" i="1" dirty="0"/>
              <a:t> </a:t>
            </a:r>
            <a:r>
              <a:rPr lang="sr-Latn-CS" i="1" dirty="0" smtClean="0"/>
              <a:t>sat </a:t>
            </a:r>
            <a:r>
              <a:rPr lang="en-US" i="1" dirty="0" smtClean="0"/>
              <a:t>β</a:t>
            </a:r>
            <a:endParaRPr lang="sr-Latn-CS" i="1" dirty="0"/>
          </a:p>
        </p:txBody>
      </p:sp>
      <p:sp>
        <p:nvSpPr>
          <p:cNvPr id="34" name="TextBox 33"/>
          <p:cNvSpPr txBox="1"/>
          <p:nvPr/>
        </p:nvSpPr>
        <p:spPr>
          <a:xfrm rot="20672362">
            <a:off x="5927773" y="4582642"/>
            <a:ext cx="147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err="1" smtClean="0"/>
              <a:t>Id</a:t>
            </a:r>
            <a:r>
              <a:rPr lang="hr-HR" b="1" dirty="0" smtClean="0"/>
              <a:t>=C*</a:t>
            </a:r>
            <a:r>
              <a:rPr lang="hr-HR" b="1" dirty="0" err="1" smtClean="0"/>
              <a:t>Ib</a:t>
            </a:r>
            <a:endParaRPr lang="sr-Latn-C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 rot="1433715">
                <a:off x="1520250" y="4541322"/>
                <a:ext cx="1239664" cy="379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b="1" dirty="0" err="1"/>
                  <a:t>Ib</a:t>
                </a:r>
                <a:r>
                  <a:rPr lang="hr-HR" b="1" dirty="0"/>
                  <a:t>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CS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b="1" i="1"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hr-HR" b="1" i="1">
                            <a:latin typeface="Cambria Math"/>
                          </a:rPr>
                          <m:t>−</m:t>
                        </m:r>
                        <m:r>
                          <a:rPr lang="hr-HR" b="1" i="1">
                            <a:latin typeface="Cambria Math"/>
                          </a:rPr>
                          <m:t>𝒌𝒎</m:t>
                        </m:r>
                      </m:sup>
                    </m:sSup>
                  </m:oMath>
                </a14:m>
                <a:r>
                  <a:rPr lang="hr-HR" b="1" dirty="0"/>
                  <a:t> </a:t>
                </a:r>
                <a:endParaRPr lang="sr-Latn-CS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433715">
                <a:off x="1520250" y="4541322"/>
                <a:ext cx="1239664" cy="379784"/>
              </a:xfrm>
              <a:prstGeom prst="rect">
                <a:avLst/>
              </a:prstGeom>
              <a:blipFill rotWithShape="1">
                <a:blip r:embed="rId5"/>
                <a:stretch>
                  <a:fillRect l="-6132" t="-4286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>
            <a:endCxn id="34" idx="1"/>
          </p:cNvCxnSpPr>
          <p:nvPr/>
        </p:nvCxnSpPr>
        <p:spPr>
          <a:xfrm flipV="1">
            <a:off x="3925119" y="4963759"/>
            <a:ext cx="2029321" cy="177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783706" y="4767308"/>
            <a:ext cx="209309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2971800" y="5675531"/>
            <a:ext cx="2819400" cy="1030069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372792" y="5370731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581399" y="5867400"/>
            <a:ext cx="1752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Da li se </a:t>
            </a:r>
            <a:r>
              <a:rPr lang="en-US" i="1" dirty="0" err="1" smtClean="0"/>
              <a:t>doslo</a:t>
            </a:r>
            <a:r>
              <a:rPr lang="en-US" i="1" dirty="0" smtClean="0"/>
              <a:t> do</a:t>
            </a:r>
          </a:p>
          <a:p>
            <a:pPr algn="ctr"/>
            <a:r>
              <a:rPr lang="en-US" i="1" dirty="0" err="1" smtClean="0"/>
              <a:t>Zalaska</a:t>
            </a:r>
            <a:r>
              <a:rPr lang="en-US" i="1" dirty="0" smtClean="0"/>
              <a:t> </a:t>
            </a:r>
            <a:r>
              <a:rPr lang="en-US" i="1" dirty="0" err="1" smtClean="0"/>
              <a:t>Sunca</a:t>
            </a:r>
            <a:r>
              <a:rPr lang="en-US" i="1" dirty="0" smtClean="0"/>
              <a:t>?</a:t>
            </a:r>
            <a:endParaRPr lang="sr-Latn-CS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2783706" y="5675531"/>
            <a:ext cx="6452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</a:t>
            </a:r>
            <a:endParaRPr lang="sr-Latn-CS" dirty="0"/>
          </a:p>
        </p:txBody>
      </p:sp>
      <p:cxnSp>
        <p:nvCxnSpPr>
          <p:cNvPr id="49" name="Straight Connector 48"/>
          <p:cNvCxnSpPr>
            <a:stCxn id="43" idx="1"/>
          </p:cNvCxnSpPr>
          <p:nvPr/>
        </p:nvCxnSpPr>
        <p:spPr>
          <a:xfrm flipH="1">
            <a:off x="1295400" y="6190566"/>
            <a:ext cx="1676400" cy="58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57200" y="5052751"/>
            <a:ext cx="1828800" cy="992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1295400" y="5867400"/>
            <a:ext cx="0" cy="3819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0" idx="3"/>
          </p:cNvCxnSpPr>
          <p:nvPr/>
        </p:nvCxnSpPr>
        <p:spPr>
          <a:xfrm flipV="1">
            <a:off x="2286000" y="5460077"/>
            <a:ext cx="2057400" cy="887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" y="5155903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Izra</a:t>
            </a:r>
            <a:r>
              <a:rPr lang="sr-Latn-CS" i="1" dirty="0" err="1" smtClean="0"/>
              <a:t>čunava</a:t>
            </a:r>
            <a:r>
              <a:rPr lang="sr-Latn-CS" i="1" dirty="0" smtClean="0"/>
              <a:t> se Ib</a:t>
            </a:r>
          </a:p>
          <a:p>
            <a:r>
              <a:rPr lang="sr-Latn-CS" i="1" dirty="0"/>
              <a:t>i</a:t>
            </a:r>
            <a:r>
              <a:rPr lang="sr-Latn-CS" i="1" dirty="0" smtClean="0"/>
              <a:t> Id za </a:t>
            </a:r>
            <a:r>
              <a:rPr lang="sr-Latn-CS" i="1" dirty="0" err="1" smtClean="0"/>
              <a:t>sledeci</a:t>
            </a:r>
            <a:r>
              <a:rPr lang="sr-Latn-CS" i="1" dirty="0" smtClean="0"/>
              <a:t> sat i ugao </a:t>
            </a:r>
            <a:r>
              <a:rPr lang="en-US" i="1" dirty="0" smtClean="0"/>
              <a:t>β</a:t>
            </a:r>
            <a:endParaRPr lang="sr-Latn-CS" i="1" dirty="0" smtClean="0"/>
          </a:p>
          <a:p>
            <a:endParaRPr lang="sr-Latn-CS" dirty="0"/>
          </a:p>
        </p:txBody>
      </p:sp>
      <p:cxnSp>
        <p:nvCxnSpPr>
          <p:cNvPr id="59" name="Straight Arrow Connector 58"/>
          <p:cNvCxnSpPr>
            <a:endCxn id="17" idx="1"/>
          </p:cNvCxnSpPr>
          <p:nvPr/>
        </p:nvCxnSpPr>
        <p:spPr>
          <a:xfrm flipV="1">
            <a:off x="5181600" y="3574129"/>
            <a:ext cx="998072" cy="15817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181600" y="575606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/>
          </a:p>
        </p:txBody>
      </p:sp>
      <p:sp>
        <p:nvSpPr>
          <p:cNvPr id="64" name="TextBox 63"/>
          <p:cNvSpPr txBox="1"/>
          <p:nvPr/>
        </p:nvSpPr>
        <p:spPr>
          <a:xfrm>
            <a:off x="5334000" y="5675531"/>
            <a:ext cx="6580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DA</a:t>
            </a:r>
            <a:endParaRPr lang="sr-Latn-CS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5791200" y="6190565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781800" y="6249347"/>
            <a:ext cx="0" cy="6086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7924800" y="2819400"/>
            <a:ext cx="0" cy="4003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4293326" y="2945674"/>
            <a:ext cx="3631474" cy="261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0" idx="2"/>
          </p:cNvCxnSpPr>
          <p:nvPr/>
        </p:nvCxnSpPr>
        <p:spPr>
          <a:xfrm flipH="1">
            <a:off x="4305300" y="2819400"/>
            <a:ext cx="76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8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43" y="-301975"/>
            <a:ext cx="9492343" cy="7120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8" name="Straight Arrow Connector 7"/>
          <p:cNvCxnSpPr>
            <a:stCxn id="4" idx="0"/>
          </p:cNvCxnSpPr>
          <p:nvPr/>
        </p:nvCxnSpPr>
        <p:spPr>
          <a:xfrm flipH="1">
            <a:off x="4397828" y="-301975"/>
            <a:ext cx="1" cy="5262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429000" y="228599"/>
            <a:ext cx="2133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10" name="TextBox 9"/>
          <p:cNvSpPr txBox="1"/>
          <p:nvPr/>
        </p:nvSpPr>
        <p:spPr>
          <a:xfrm>
            <a:off x="3543300" y="2286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Nalazi se srednja vrijednost Ib i </a:t>
            </a:r>
            <a:r>
              <a:rPr lang="sr-Latn-CS" i="1" dirty="0" err="1" smtClean="0"/>
              <a:t>Idc</a:t>
            </a:r>
            <a:r>
              <a:rPr lang="sr-Latn-CS" i="1" dirty="0" smtClean="0"/>
              <a:t> za taj dan</a:t>
            </a:r>
            <a:endParaRPr lang="sr-Latn-CS" i="1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467600" y="-297620"/>
            <a:ext cx="0" cy="9417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cision 18"/>
          <p:cNvSpPr/>
          <p:nvPr/>
        </p:nvSpPr>
        <p:spPr>
          <a:xfrm>
            <a:off x="3543300" y="1600199"/>
            <a:ext cx="2019300" cy="1662571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511039" y="1073980"/>
            <a:ext cx="1" cy="5262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3"/>
          </p:cNvCxnSpPr>
          <p:nvPr/>
        </p:nvCxnSpPr>
        <p:spPr>
          <a:xfrm flipV="1">
            <a:off x="5562600" y="2286001"/>
            <a:ext cx="1905000" cy="145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467600" y="644097"/>
            <a:ext cx="0" cy="1641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38600" y="20574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i="1" dirty="0" smtClean="0"/>
              <a:t>Da li su dobijeni svi dani</a:t>
            </a:r>
            <a:r>
              <a:rPr lang="en-US" i="1" dirty="0" smtClean="0"/>
              <a:t>?</a:t>
            </a:r>
            <a:endParaRPr lang="sr-Latn-CS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5562600" y="1828800"/>
            <a:ext cx="609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</a:t>
            </a:r>
            <a:endParaRPr lang="sr-Latn-CS" dirty="0"/>
          </a:p>
        </p:txBody>
      </p:sp>
      <p:sp>
        <p:nvSpPr>
          <p:cNvPr id="30" name="TextBox 29"/>
          <p:cNvSpPr txBox="1"/>
          <p:nvPr/>
        </p:nvSpPr>
        <p:spPr>
          <a:xfrm>
            <a:off x="5105400" y="2980730"/>
            <a:ext cx="533400" cy="3720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</a:t>
            </a:r>
            <a:endParaRPr lang="sr-Latn-C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552950" y="3262770"/>
            <a:ext cx="19050" cy="69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rapezoid 32"/>
          <p:cNvSpPr/>
          <p:nvPr/>
        </p:nvSpPr>
        <p:spPr>
          <a:xfrm>
            <a:off x="2895600" y="3962400"/>
            <a:ext cx="3733800" cy="990600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34" name="TextBox 33"/>
          <p:cNvSpPr txBox="1"/>
          <p:nvPr/>
        </p:nvSpPr>
        <p:spPr>
          <a:xfrm>
            <a:off x="3124200" y="41910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/>
              <a:t>Prosje</a:t>
            </a:r>
            <a:r>
              <a:rPr lang="sr-Latn-CS" i="1" dirty="0" err="1" smtClean="0"/>
              <a:t>čno</a:t>
            </a:r>
            <a:r>
              <a:rPr lang="sr-Latn-CS" i="1" dirty="0" smtClean="0"/>
              <a:t>, minimalno i maksimalno </a:t>
            </a:r>
            <a:r>
              <a:rPr lang="en-US" i="1" dirty="0" err="1" smtClean="0"/>
              <a:t>zra</a:t>
            </a:r>
            <a:r>
              <a:rPr lang="sr-Latn-CS" i="1" dirty="0" smtClean="0"/>
              <a:t>č</a:t>
            </a:r>
            <a:r>
              <a:rPr lang="en-US" i="1" dirty="0" err="1" smtClean="0"/>
              <a:t>enje</a:t>
            </a:r>
            <a:r>
              <a:rPr lang="en-US" i="1" dirty="0" smtClean="0"/>
              <a:t> u </a:t>
            </a:r>
            <a:r>
              <a:rPr lang="en-US" i="1" dirty="0" err="1" smtClean="0"/>
              <a:t>mjesecu</a:t>
            </a:r>
            <a:r>
              <a:rPr lang="sr-Latn-CS" i="1" dirty="0" smtClean="0"/>
              <a:t> </a:t>
            </a:r>
          </a:p>
          <a:p>
            <a:pPr algn="ctr"/>
            <a:r>
              <a:rPr lang="sr-Latn-CS" dirty="0" smtClean="0"/>
              <a:t> </a:t>
            </a:r>
            <a:endParaRPr lang="sr-Latn-CS" dirty="0"/>
          </a:p>
        </p:txBody>
      </p:sp>
      <p:sp>
        <p:nvSpPr>
          <p:cNvPr id="35" name="Oval 34"/>
          <p:cNvSpPr/>
          <p:nvPr/>
        </p:nvSpPr>
        <p:spPr>
          <a:xfrm>
            <a:off x="3886200" y="5620678"/>
            <a:ext cx="1676400" cy="7801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681946" y="4921048"/>
            <a:ext cx="19050" cy="6996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97828" y="5791200"/>
            <a:ext cx="78377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i="1" dirty="0" smtClean="0"/>
              <a:t>KRAJ</a:t>
            </a:r>
            <a:endParaRPr lang="sr-Latn-CS" i="1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9" y="1600199"/>
            <a:ext cx="2795451" cy="3352801"/>
          </a:xfrm>
          <a:prstGeom prst="rect">
            <a:avLst/>
          </a:prstGeom>
        </p:spPr>
      </p:pic>
      <p:pic>
        <p:nvPicPr>
          <p:cNvPr id="21" name="Picture 20" descr="logo CG KO CIGR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9" y="41895"/>
            <a:ext cx="1404257" cy="1423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345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673" y="-336810"/>
            <a:ext cx="9492343" cy="7120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048292" y="152400"/>
            <a:ext cx="6800307" cy="838200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algn="ctr"/>
            <a:r>
              <a:rPr lang="sr-Latn-C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POREĐENJE REZULTATA</a:t>
            </a:r>
          </a:p>
          <a:p>
            <a:pPr algn="ctr"/>
            <a:endParaRPr lang="sr-Latn-C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70104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4953000" y="4419600"/>
            <a:ext cx="12954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9800" y="569663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REZULTATI DOBIJENI</a:t>
            </a:r>
          </a:p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POMOĆU TEORIJE</a:t>
            </a:r>
            <a:endParaRPr lang="sr-Latn-CS" b="1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14400" y="1295400"/>
            <a:ext cx="2590800" cy="121920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8382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REZULTATI DOBIJENI</a:t>
            </a:r>
          </a:p>
          <a:p>
            <a:pPr algn="ctr"/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SNIMANjE</a:t>
            </a:r>
            <a:r>
              <a:rPr lang="sr-Latn-C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endParaRPr lang="sr-Latn-C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9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673" y="-336810"/>
            <a:ext cx="9492343" cy="7120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90" y="1371600"/>
            <a:ext cx="8484810" cy="4648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228600"/>
            <a:ext cx="5715000" cy="9906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REZULTATI DOBIJENI POMOĆU TEORIJE ZA NEKE CRNOGORSKE GRADOVE</a:t>
            </a:r>
            <a:endParaRPr lang="sr-Latn-C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-14288"/>
            <a:ext cx="1748716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673" y="-336810"/>
            <a:ext cx="9492343" cy="71207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133598" y="342900"/>
            <a:ext cx="4495800" cy="7239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ZAKL</a:t>
            </a:r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</a:t>
            </a:r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ČAK:</a:t>
            </a:r>
            <a:endParaRPr lang="sr-Latn-C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447800"/>
            <a:ext cx="6934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b="1" dirty="0" smtClean="0"/>
          </a:p>
          <a:p>
            <a:pPr lvl="0"/>
            <a:endParaRPr lang="en-US" b="1" dirty="0"/>
          </a:p>
          <a:p>
            <a:pPr lvl="0"/>
            <a:endParaRPr lang="en-US" b="1" dirty="0" smtClean="0"/>
          </a:p>
          <a:p>
            <a:pPr lvl="0"/>
            <a:r>
              <a:rPr lang="sr-Latn-CS" b="1" dirty="0" smtClean="0"/>
              <a:t>-</a:t>
            </a:r>
            <a:r>
              <a:rPr lang="en-US" b="1" dirty="0" err="1" smtClean="0"/>
              <a:t>Teorijski</a:t>
            </a:r>
            <a:r>
              <a:rPr lang="en-US" b="1" dirty="0" smtClean="0"/>
              <a:t> </a:t>
            </a:r>
            <a:r>
              <a:rPr lang="en-US" b="1" dirty="0" err="1"/>
              <a:t>rezultati</a:t>
            </a:r>
            <a:r>
              <a:rPr lang="en-US" b="1" dirty="0"/>
              <a:t> se </a:t>
            </a:r>
            <a:r>
              <a:rPr lang="en-US" b="1" dirty="0" err="1"/>
              <a:t>dobro</a:t>
            </a:r>
            <a:r>
              <a:rPr lang="en-US" b="1" dirty="0"/>
              <a:t> </a:t>
            </a:r>
            <a:r>
              <a:rPr lang="en-US" b="1" dirty="0" err="1"/>
              <a:t>pokapaju</a:t>
            </a:r>
            <a:r>
              <a:rPr lang="en-US" b="1" dirty="0"/>
              <a:t> sa </a:t>
            </a:r>
            <a:r>
              <a:rPr lang="en-US" b="1" dirty="0" err="1"/>
              <a:t>rezultatima</a:t>
            </a:r>
            <a:r>
              <a:rPr lang="en-US" b="1" dirty="0"/>
              <a:t> </a:t>
            </a:r>
            <a:r>
              <a:rPr lang="en-US" b="1" dirty="0" err="1"/>
              <a:t>satelitskih</a:t>
            </a:r>
            <a:r>
              <a:rPr lang="en-US" b="1" dirty="0"/>
              <a:t> </a:t>
            </a:r>
            <a:r>
              <a:rPr lang="en-US" b="1" dirty="0" err="1"/>
              <a:t>snimanja</a:t>
            </a:r>
            <a:r>
              <a:rPr lang="en-US" b="1" dirty="0"/>
              <a:t> u </a:t>
            </a:r>
            <a:r>
              <a:rPr lang="en-US" b="1" dirty="0" err="1"/>
              <a:t>toku</a:t>
            </a:r>
            <a:r>
              <a:rPr lang="en-US" b="1" dirty="0"/>
              <a:t> </a:t>
            </a:r>
            <a:r>
              <a:rPr lang="en-US" b="1" dirty="0" err="1"/>
              <a:t>sunčanog</a:t>
            </a:r>
            <a:r>
              <a:rPr lang="en-US" b="1" dirty="0"/>
              <a:t> </a:t>
            </a:r>
            <a:r>
              <a:rPr lang="en-US" b="1" dirty="0" err="1"/>
              <a:t>dana</a:t>
            </a:r>
            <a:r>
              <a:rPr lang="en-US" b="1" dirty="0"/>
              <a:t>.</a:t>
            </a:r>
            <a:endParaRPr lang="sr-Latn-CS" b="1" dirty="0"/>
          </a:p>
          <a:p>
            <a:endParaRPr lang="sr-Latn-CS" dirty="0" smtClean="0"/>
          </a:p>
          <a:p>
            <a:endParaRPr lang="sr-Latn-CS" dirty="0"/>
          </a:p>
          <a:p>
            <a:r>
              <a:rPr lang="hr-HR" b="1" dirty="0" smtClean="0"/>
              <a:t>-Razlika </a:t>
            </a:r>
            <a:r>
              <a:rPr lang="hr-HR" b="1" dirty="0"/>
              <a:t>između povoljnih lokacija, sa stanovišta </a:t>
            </a:r>
            <a:r>
              <a:rPr lang="hr-HR" b="1" dirty="0" err="1"/>
              <a:t>korišćenja</a:t>
            </a:r>
            <a:r>
              <a:rPr lang="hr-HR" b="1" dirty="0"/>
              <a:t> energije Sunca na nivou Crne Gore, je broj sunčanih dana</a:t>
            </a:r>
            <a:r>
              <a:rPr lang="hr-HR" b="1" dirty="0" smtClean="0"/>
              <a:t>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b="1" dirty="0"/>
              <a:t>-</a:t>
            </a:r>
            <a:r>
              <a:rPr lang="hr-HR" b="1" dirty="0" smtClean="0"/>
              <a:t>Da </a:t>
            </a:r>
            <a:r>
              <a:rPr lang="hr-HR" b="1" dirty="0"/>
              <a:t>bi se na pravi način odredila pogodna lokacija potrebna su detaljna, precizna i dugotrajna mjerenja sa </a:t>
            </a:r>
            <a:r>
              <a:rPr lang="en-US" b="1" dirty="0" smtClean="0"/>
              <a:t>Z</a:t>
            </a:r>
            <a:r>
              <a:rPr lang="hr-HR" b="1" dirty="0" err="1" smtClean="0"/>
              <a:t>emlje</a:t>
            </a:r>
            <a:r>
              <a:rPr lang="hr-HR" b="1" dirty="0"/>
              <a:t>.</a:t>
            </a:r>
            <a:endParaRPr lang="sr-Latn-CS" b="1" dirty="0"/>
          </a:p>
        </p:txBody>
      </p:sp>
      <p:pic>
        <p:nvPicPr>
          <p:cNvPr id="7" name="Picture 6" descr="logo CG KO CIG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423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5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364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Mashina</dc:creator>
  <cp:lastModifiedBy>Mashina</cp:lastModifiedBy>
  <cp:revision>79</cp:revision>
  <dcterms:created xsi:type="dcterms:W3CDTF">2013-05-06T12:48:51Z</dcterms:created>
  <dcterms:modified xsi:type="dcterms:W3CDTF">2013-05-14T07:53:21Z</dcterms:modified>
</cp:coreProperties>
</file>